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4" r:id="rId7"/>
    <p:sldId id="262" r:id="rId8"/>
    <p:sldId id="263" r:id="rId9"/>
    <p:sldId id="264" r:id="rId10"/>
    <p:sldId id="275" r:id="rId11"/>
    <p:sldId id="2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506CF9-4F7C-4C11-93B6-8890CEF3BE3C}">
          <p14:sldIdLst>
            <p14:sldId id="256"/>
            <p14:sldId id="257"/>
            <p14:sldId id="259"/>
            <p14:sldId id="260"/>
            <p14:sldId id="261"/>
            <p14:sldId id="274"/>
            <p14:sldId id="262"/>
            <p14:sldId id="263"/>
            <p14:sldId id="264"/>
            <p14:sldId id="275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1B49-C367-4519-90AE-C7535D11DA2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9536-DEAA-4755-A6D9-7876828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8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1B49-C367-4519-90AE-C7535D11DA2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9536-DEAA-4755-A6D9-7876828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47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1B49-C367-4519-90AE-C7535D11DA2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9536-DEAA-4755-A6D9-7876828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54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1B49-C367-4519-90AE-C7535D11DA2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9536-DEAA-4755-A6D9-7876828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8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1B49-C367-4519-90AE-C7535D11DA2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9536-DEAA-4755-A6D9-7876828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1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1B49-C367-4519-90AE-C7535D11DA2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9536-DEAA-4755-A6D9-7876828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1B49-C367-4519-90AE-C7535D11DA2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9536-DEAA-4755-A6D9-7876828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6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1B49-C367-4519-90AE-C7535D11DA2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9536-DEAA-4755-A6D9-7876828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3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1B49-C367-4519-90AE-C7535D11DA2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9536-DEAA-4755-A6D9-7876828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6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1B49-C367-4519-90AE-C7535D11DA2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9536-DEAA-4755-A6D9-7876828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0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91B49-C367-4519-90AE-C7535D11DA2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49536-DEAA-4755-A6D9-7876828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91B49-C367-4519-90AE-C7535D11DA2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49536-DEAA-4755-A6D9-7876828BE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0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00" y="1873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Электробезопасность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322388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4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18636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Средства защиты, предназначенные для обеспечения электробезопасности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7700" y="1563678"/>
            <a:ext cx="255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Средства защиты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40121" y="1858752"/>
            <a:ext cx="2419151" cy="378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6871" y="2198598"/>
            <a:ext cx="374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Средства защиты от поражения электрическим током</a:t>
            </a:r>
            <a:endParaRPr lang="ru-RU" sz="2000" dirty="0"/>
          </a:p>
        </p:txBody>
      </p:sp>
      <p:cxnSp>
        <p:nvCxnSpPr>
          <p:cNvPr id="10" name="Прямая со стрелкой 9"/>
          <p:cNvCxnSpPr>
            <a:stCxn id="4" idx="2"/>
            <a:endCxn id="12" idx="0"/>
          </p:cNvCxnSpPr>
          <p:nvPr/>
        </p:nvCxnSpPr>
        <p:spPr>
          <a:xfrm>
            <a:off x="5734050" y="1963788"/>
            <a:ext cx="261816" cy="6936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08304" y="2657445"/>
            <a:ext cx="4175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Средства защиты от электрических полей повышенной напряженности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714066" y="1766167"/>
            <a:ext cx="2531534" cy="207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79952" y="1984355"/>
            <a:ext cx="4175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Средства индивидуальной защиты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84" y="3365331"/>
            <a:ext cx="1862667" cy="2794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94" y="2485425"/>
            <a:ext cx="3901440" cy="2816352"/>
          </a:xfrm>
          <a:prstGeom prst="rect">
            <a:avLst/>
          </a:prstGeom>
        </p:spPr>
      </p:pic>
      <p:cxnSp>
        <p:nvCxnSpPr>
          <p:cNvPr id="26" name="Прямая со стрелкой 25"/>
          <p:cNvCxnSpPr/>
          <p:nvPr/>
        </p:nvCxnSpPr>
        <p:spPr>
          <a:xfrm flipH="1">
            <a:off x="838200" y="2926585"/>
            <a:ext cx="227012" cy="673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239868" y="2906484"/>
            <a:ext cx="143843" cy="673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16702" y="3579922"/>
            <a:ext cx="170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Основные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329138" y="3584854"/>
            <a:ext cx="2109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Дополнительные</a:t>
            </a:r>
            <a:endParaRPr lang="ru-RU" sz="20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1" y="3980685"/>
            <a:ext cx="1436395" cy="251776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14" y="3980032"/>
            <a:ext cx="2564109" cy="25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96" y="1690688"/>
            <a:ext cx="6984604" cy="4656403"/>
          </a:xfrm>
        </p:spPr>
      </p:pic>
    </p:spTree>
    <p:extLst>
      <p:ext uri="{BB962C8B-B14F-4D97-AF65-F5344CB8AC3E}">
        <p14:creationId xmlns:p14="http://schemas.microsoft.com/office/powerpoint/2010/main" val="357602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314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электробезопасности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	Электробезопасность</a:t>
            </a:r>
            <a:r>
              <a:rPr lang="ru-RU" sz="3200" dirty="0"/>
              <a:t> </a:t>
            </a:r>
            <a:r>
              <a:rPr lang="ru-RU" sz="3200" dirty="0" smtClean="0"/>
              <a:t>это </a:t>
            </a:r>
            <a:r>
              <a:rPr lang="ru-RU" sz="3200" dirty="0"/>
              <a:t>система организационных и технических мероприятий и средств, обеспечивающих защиту людей от вредного и опасного воздействия электрического тока, электрической дуги, электромагнитного поля и статического </a:t>
            </a:r>
            <a:r>
              <a:rPr lang="ru-RU" sz="3200" dirty="0" smtClean="0"/>
              <a:t>электричества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4387850"/>
            <a:ext cx="10382250" cy="19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520700"/>
            <a:ext cx="11010900" cy="5656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Потребитель</a:t>
            </a:r>
            <a:r>
              <a:rPr lang="ru-RU" dirty="0"/>
              <a:t> – организации всех форм собственности и организационно - правовых форм, индивидуальные предприниматели и граждане (владельцы электроустановок напряжением выше 1000 В), эксплуатирующие действующие электроустановки напряжением до 220 КВ включительно.</a:t>
            </a:r>
          </a:p>
          <a:p>
            <a:pPr marL="0" indent="0">
              <a:buNone/>
            </a:pPr>
            <a:r>
              <a:rPr lang="ru-RU" b="1" dirty="0"/>
              <a:t>Электроустановка</a:t>
            </a:r>
            <a:r>
              <a:rPr lang="ru-RU" dirty="0"/>
              <a:t> - совокупность аппаратов, машин, приспособлений, линий и вспомогательного оборудования (вместе с сооружениями и помещениями, в которых они установлены), предназначенная для производства, преобразования, трансформации, передачи, распределения электрической энергии и преобразования её в другой вид энергии.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5100" y="406400"/>
            <a:ext cx="991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Основные термины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089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00100" y="1825625"/>
            <a:ext cx="10668000" cy="4351338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Безопасная эксплуатация электроустановок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Технические способы защиты от поражения     электрическим током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Мероприятия обеспечивающие безопасность работ на электроустановках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Мероприятия обеспечивающие безопасность работ со снятием напряжения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err="1" smtClean="0"/>
              <a:t>Молниезащиту</a:t>
            </a:r>
            <a:r>
              <a:rPr lang="ru-RU" sz="3200" dirty="0" smtClean="0"/>
              <a:t> зданий и сооружений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33985" y="71299"/>
            <a:ext cx="90023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Электробезопасность включает в себя: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5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5900" y="27306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Категории персонала задействованные на предприятии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862"/>
            <a:ext cx="3980469" cy="2649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06417" y="4817535"/>
            <a:ext cx="398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Неэлектротехнический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235" y="3374230"/>
            <a:ext cx="3838617" cy="2557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8643" y="5884722"/>
            <a:ext cx="398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Электротехнологический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52" y="1874042"/>
            <a:ext cx="4000500" cy="3000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61852" y="4796161"/>
            <a:ext cx="398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Электротехнический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49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966" y="215652"/>
            <a:ext cx="10515600" cy="1325563"/>
          </a:xfrm>
        </p:spPr>
        <p:txBody>
          <a:bodyPr/>
          <a:lstStyle/>
          <a:p>
            <a:pPr algn="r"/>
            <a:r>
              <a:rPr lang="ru-RU" dirty="0" smtClean="0"/>
              <a:t> Категории электротехнического персонал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32300" y="1589088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/>
              <a:t>Электротехнический персонал</a:t>
            </a:r>
            <a:endParaRPr lang="ru-RU" sz="2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96152" y="2296974"/>
            <a:ext cx="2239476" cy="8082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95901" y="3151605"/>
            <a:ext cx="323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административно-технический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017265" y="2338491"/>
            <a:ext cx="1673636" cy="20938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70766" y="2319754"/>
            <a:ext cx="3093934" cy="1570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9" idx="0"/>
          </p:cNvCxnSpPr>
          <p:nvPr/>
        </p:nvCxnSpPr>
        <p:spPr>
          <a:xfrm>
            <a:off x="7002566" y="1971883"/>
            <a:ext cx="2560534" cy="733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8531" y="4505026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Оперативный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019331" y="3904178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ремонтный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316380" y="2705100"/>
            <a:ext cx="2493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оперативно-ремонтный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4766" y="4518202"/>
            <a:ext cx="2121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непосредственно организующий эксплуатацию электроустановок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149600" y="4498765"/>
            <a:ext cx="1937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непосредственно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организующий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эксплуатацию электроустановок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529109" y="3520937"/>
            <a:ext cx="419100" cy="977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748151" y="3539818"/>
            <a:ext cx="347868" cy="978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0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1841500"/>
            <a:ext cx="11861800" cy="52451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Прикосновения к открытым токоведущим частям и проводам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Прикосновения к токоведущим частям изоляция которых повреждена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Прикосновения к металлическим частям оборудования случайно оказавшимся под напряжением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Касания к </a:t>
            </a:r>
            <a:r>
              <a:rPr lang="ru-RU" dirty="0"/>
              <a:t>токоведущим,   частям   при   помощи  предметов  с  низким сопротивлением </a:t>
            </a:r>
            <a:r>
              <a:rPr lang="ru-RU" dirty="0" smtClean="0"/>
              <a:t>изоляции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Отсутствия или нарушения защитного </a:t>
            </a:r>
            <a:r>
              <a:rPr lang="ru-RU" dirty="0" smtClean="0"/>
              <a:t>заземления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Ошибочная подача напряжения во время ремонта или осмотров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Воздействия электрического тока через </a:t>
            </a:r>
            <a:r>
              <a:rPr lang="ru-RU" dirty="0" smtClean="0"/>
              <a:t>дугу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Воздействия шагового напряжения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3999" y="317500"/>
            <a:ext cx="106680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Нарушение электробезопасности: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5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0800" y="3016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Воздействие тока на организм человека при </a:t>
            </a:r>
            <a:r>
              <a:rPr lang="ru-RU" dirty="0" err="1" smtClean="0"/>
              <a:t>электротравмах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" y="3319462"/>
            <a:ext cx="2324100" cy="2047875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endCxn id="9" idx="1"/>
          </p:cNvCxnSpPr>
          <p:nvPr/>
        </p:nvCxnSpPr>
        <p:spPr>
          <a:xfrm flipV="1">
            <a:off x="2984500" y="2016433"/>
            <a:ext cx="3124200" cy="139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08700" y="1816378"/>
            <a:ext cx="557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Термическое (ожоги, нагрев внутренних органов)</a:t>
            </a:r>
            <a:endParaRPr lang="ru-RU" sz="20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965450" y="2894883"/>
            <a:ext cx="3162300" cy="10428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08700" y="2694828"/>
            <a:ext cx="557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Механические (разрыв мышц и стенок сосудов)</a:t>
            </a:r>
            <a:endParaRPr lang="ru-RU" sz="2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984500" y="3894640"/>
            <a:ext cx="3594100" cy="63676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8700" y="3543458"/>
            <a:ext cx="557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Химическое воздействие (разложение биологических жидкостей)</a:t>
            </a:r>
            <a:endParaRPr lang="ru-RU" sz="20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965450" y="4882583"/>
            <a:ext cx="3613150" cy="31475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61100" y="4489454"/>
            <a:ext cx="557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Биологические воздействие (раздражение живых тканей)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852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</a:t>
            </a:r>
            <a:r>
              <a:rPr lang="ru-RU" dirty="0" err="1" smtClean="0"/>
              <a:t>электротравм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7088"/>
            <a:ext cx="4013200" cy="4760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0" y="1027906"/>
            <a:ext cx="3263900" cy="4139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8159"/>
            <a:ext cx="3446145" cy="331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1362865"/>
            <a:ext cx="4000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194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Электробезопасность</vt:lpstr>
      <vt:lpstr>Понятие электробезопасности</vt:lpstr>
      <vt:lpstr>Презентация PowerPoint</vt:lpstr>
      <vt:lpstr>Презентация PowerPoint</vt:lpstr>
      <vt:lpstr>Категории персонала задействованные на предприятии</vt:lpstr>
      <vt:lpstr> Категории электротехнического персонал</vt:lpstr>
      <vt:lpstr>Презентация PowerPoint</vt:lpstr>
      <vt:lpstr>Воздействие тока на организм человека при электротравмах</vt:lpstr>
      <vt:lpstr>Виды электротравм</vt:lpstr>
      <vt:lpstr>Средства защиты, предназначенные для обеспечения электробезопасности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Marat Yakupov</dc:creator>
  <cp:lastModifiedBy>dfgrfg</cp:lastModifiedBy>
  <cp:revision>48</cp:revision>
  <dcterms:created xsi:type="dcterms:W3CDTF">2016-06-02T09:56:44Z</dcterms:created>
  <dcterms:modified xsi:type="dcterms:W3CDTF">2020-04-30T10:42:01Z</dcterms:modified>
</cp:coreProperties>
</file>