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5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D86D45-9AF8-40ED-B18F-6E880B6F42E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0D18DF-9AA8-4E6B-963D-A4ED645566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tionary.org/wiki/dementia" TargetMode="External"/><Relationship Id="rId7" Type="http://schemas.openxmlformats.org/officeDocument/2006/relationships/hyperlink" Target="https://ru.wikipedia.org/wiki/%D0%9D%D0%B0%D0%B2%D1%8B%D0%BA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7%D0%BD%D0%B0%D0%BD%D0%B8%D1%8F" TargetMode="External"/><Relationship Id="rId5" Type="http://schemas.openxmlformats.org/officeDocument/2006/relationships/hyperlink" Target="https://ru.wikipedia.org/wiki/%D0%A1%D0%BB%D0%B0%D0%B1%D0%BE%D1%83%D0%BC%D0%B8%D0%B5" TargetMode="External"/><Relationship Id="rId4" Type="http://schemas.openxmlformats.org/officeDocument/2006/relationships/hyperlink" Target="https://ru.wikipedia.org/wiki/%D0%91%D0%B5%D0%B7%D1%83%D0%BC%D0%B8%D0%B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ashuch.ru/shizofreniya-i-filosofiy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заболеваний старческого возраста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1. Синдром</a:t>
            </a:r>
            <a:r>
              <a:rPr lang="ru-RU" dirty="0" smtClean="0"/>
              <a:t> </a:t>
            </a:r>
            <a:r>
              <a:rPr lang="ru-RU" b="1" dirty="0" smtClean="0"/>
              <a:t>старческой</a:t>
            </a:r>
            <a:r>
              <a:rPr lang="ru-RU" dirty="0" smtClean="0"/>
              <a:t> </a:t>
            </a:r>
            <a:r>
              <a:rPr lang="ru-RU" b="1" dirty="0" smtClean="0"/>
              <a:t>астении</a:t>
            </a:r>
            <a:r>
              <a:rPr lang="ru-RU" dirty="0" smtClean="0"/>
              <a:t> – </a:t>
            </a:r>
            <a:r>
              <a:rPr lang="ru-RU" b="1" dirty="0" smtClean="0"/>
              <a:t>это</a:t>
            </a:r>
            <a:r>
              <a:rPr lang="ru-RU" dirty="0" smtClean="0"/>
              <a:t> состояние, характеризующееся возрастными изменениями организма, прежде всего, костно-мышечной, иммунной, центральной нервной и эндокринной </a:t>
            </a:r>
            <a:r>
              <a:rPr lang="ru-RU" dirty="0" smtClean="0"/>
              <a:t>систем</a:t>
            </a:r>
          </a:p>
          <a:p>
            <a:r>
              <a:rPr lang="ru-RU" b="1" dirty="0" smtClean="0"/>
              <a:t>2.</a:t>
            </a:r>
            <a:r>
              <a:rPr lang="ru-RU" b="1" dirty="0" smtClean="0"/>
              <a:t> </a:t>
            </a:r>
            <a:r>
              <a:rPr lang="ru-RU" b="1" dirty="0" err="1" smtClean="0"/>
              <a:t>Деме́нция</a:t>
            </a:r>
            <a:r>
              <a:rPr lang="ru-RU" dirty="0" smtClean="0"/>
              <a:t> (</a:t>
            </a:r>
            <a:r>
              <a:rPr lang="ru-RU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>
                <a:hlinkClick r:id="rId3" tooltip="wikt:dementia"/>
              </a:rPr>
              <a:t>dementia</a:t>
            </a:r>
            <a:r>
              <a:rPr lang="ru-RU" dirty="0" smtClean="0"/>
              <a:t> «</a:t>
            </a:r>
            <a:r>
              <a:rPr lang="ru-RU" dirty="0" smtClean="0">
                <a:hlinkClick r:id="rId4" tooltip="Безумие"/>
              </a:rPr>
              <a:t>безумие</a:t>
            </a:r>
            <a:r>
              <a:rPr lang="ru-RU" dirty="0" smtClean="0"/>
              <a:t>») — приобретённое </a:t>
            </a:r>
            <a:r>
              <a:rPr lang="ru-RU" dirty="0" smtClean="0">
                <a:hlinkClick r:id="rId5" tooltip="Слабоумие"/>
              </a:rPr>
              <a:t>слабоумие</a:t>
            </a:r>
            <a:r>
              <a:rPr lang="ru-RU" dirty="0" smtClean="0"/>
              <a:t>, стойкое снижение познавательной деятельности с утратой в той или иной степени ранее усвоенных </a:t>
            </a:r>
            <a:r>
              <a:rPr lang="ru-RU" dirty="0" smtClean="0">
                <a:hlinkClick r:id="rId6" tooltip="Знания"/>
              </a:rPr>
              <a:t>знаний</a:t>
            </a:r>
            <a:r>
              <a:rPr lang="ru-RU" dirty="0" smtClean="0"/>
              <a:t> и практических </a:t>
            </a:r>
            <a:r>
              <a:rPr lang="ru-RU" dirty="0" smtClean="0">
                <a:hlinkClick r:id="rId7" tooltip="Навык"/>
              </a:rPr>
              <a:t>навыков</a:t>
            </a:r>
            <a:r>
              <a:rPr lang="ru-RU" dirty="0" smtClean="0"/>
              <a:t> и затруднением или невозможностью приобретения новых. 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3. Болезнь </a:t>
            </a:r>
            <a:r>
              <a:rPr lang="ru-RU" b="1" dirty="0" smtClean="0"/>
              <a:t>Альцгеймера </a:t>
            </a:r>
            <a:r>
              <a:rPr lang="ru-RU" dirty="0" smtClean="0"/>
              <a:t>— заболевание головного мозга, возникающее обычно после 50 лет и характеризующееся прогрессирующим снижением интеллекта, нарушением памяти и изменением личности.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596" y="428604"/>
            <a:ext cx="8183880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/>
              <a:t>Старческая астения </a:t>
            </a:r>
          </a:p>
          <a:p>
            <a:pPr>
              <a:buNone/>
            </a:pPr>
            <a:r>
              <a:rPr lang="ru-RU" sz="2600" dirty="0" smtClean="0"/>
              <a:t>Оно </a:t>
            </a:r>
            <a:r>
              <a:rPr lang="ru-RU" sz="2600" dirty="0" smtClean="0"/>
              <a:t>включает в себя более 85 различных синдромов, которые проявляются такими основными симптомами, как:</a:t>
            </a:r>
          </a:p>
          <a:p>
            <a:r>
              <a:rPr lang="ru-RU" sz="2600" dirty="0" smtClean="0"/>
              <a:t>общая слабость;</a:t>
            </a:r>
          </a:p>
          <a:p>
            <a:r>
              <a:rPr lang="ru-RU" sz="2600" dirty="0" smtClean="0"/>
              <a:t>медлительность;</a:t>
            </a:r>
          </a:p>
          <a:p>
            <a:r>
              <a:rPr lang="ru-RU" sz="2600" dirty="0" smtClean="0"/>
              <a:t>потеря более, чем 4,5 кг веса без диет за год;</a:t>
            </a:r>
          </a:p>
          <a:p>
            <a:r>
              <a:rPr lang="ru-RU" sz="2600" dirty="0" smtClean="0"/>
              <a:t>ухудшения памяти и способности к анализу;</a:t>
            </a:r>
          </a:p>
          <a:p>
            <a:r>
              <a:rPr lang="ru-RU" sz="2600" dirty="0" smtClean="0"/>
              <a:t>падения;</a:t>
            </a:r>
          </a:p>
          <a:p>
            <a:r>
              <a:rPr lang="ru-RU" sz="2600" dirty="0" smtClean="0"/>
              <a:t>депрессии;</a:t>
            </a:r>
          </a:p>
          <a:p>
            <a:r>
              <a:rPr lang="ru-RU" sz="2600" dirty="0" smtClean="0"/>
              <a:t>недержание мочи;</a:t>
            </a:r>
          </a:p>
          <a:p>
            <a:r>
              <a:rPr lang="ru-RU" sz="2600" dirty="0" smtClean="0"/>
              <a:t>нарушения чувствительности;</a:t>
            </a:r>
          </a:p>
          <a:p>
            <a:r>
              <a:rPr lang="ru-RU" sz="2600" dirty="0" smtClean="0"/>
              <a:t>ухудшение слуха и 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514351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старческой астении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 состояние является физиологической особенностью некоторых людей старше 65 лет, то есть нормальным для них состоянием. У других людей старческая астения обусловлена сочетанием хронических заболеваний. Ими же, в комплексе с генетическими особенностями пожилого человека, диктуется тяжесть и скорость развития этого состояния.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 algn="just">
              <a:spcBef>
                <a:spcPts val="0"/>
              </a:spcBef>
              <a:buNone/>
            </a:pPr>
            <a:r>
              <a:rPr lang="ru-RU" sz="2400" b="1" dirty="0" smtClean="0"/>
              <a:t>Болезнь Альцгеймера, сосудистая деменция </a:t>
            </a:r>
            <a:r>
              <a:rPr lang="ru-RU" sz="2400" dirty="0" smtClean="0"/>
              <a:t>могут иметь смешанный патогенез. Распространенные сосудистые факторы риска развития </a:t>
            </a:r>
            <a:r>
              <a:rPr lang="ru-RU" sz="2400" dirty="0" err="1" smtClean="0"/>
              <a:t>церебро-васкулярных</a:t>
            </a:r>
            <a:r>
              <a:rPr lang="ru-RU" sz="2400" dirty="0" smtClean="0"/>
              <a:t> заболеваний: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артериальной гипертонии,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ожирения,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гиподинамии,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атеросклероза,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сахарного диабета.</a:t>
            </a:r>
            <a:endParaRPr lang="ru-RU" sz="2400" dirty="0"/>
          </a:p>
        </p:txBody>
      </p:sp>
      <p:pic>
        <p:nvPicPr>
          <p:cNvPr id="69634" name="Picture 2" descr="http://gp.by/upload/iblock/034/0348ddcae1035982820860775d2d0f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928934"/>
            <a:ext cx="4284135" cy="2856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r>
              <a:rPr lang="ru-RU" dirty="0" smtClean="0"/>
              <a:t>При уходе за </a:t>
            </a:r>
            <a:r>
              <a:rPr lang="ru-RU" dirty="0" smtClean="0"/>
              <a:t>подопечными  </a:t>
            </a:r>
            <a:r>
              <a:rPr lang="ru-RU" dirty="0" smtClean="0"/>
              <a:t>с когнитивными нарушениями следует учитывать, что многие из них не понимают своего болезненного состояния, а некоторые и вовсе не считают себя больными, другие не могут самостоятельно обслужить себя. </a:t>
            </a:r>
            <a:r>
              <a:rPr lang="ru-RU" dirty="0" smtClean="0"/>
              <a:t>Ему необходимо </a:t>
            </a:r>
            <a:r>
              <a:rPr lang="ru-RU" dirty="0" smtClean="0"/>
              <a:t>оказывать постоянную помощь в решении, казалось бы, самых простых вопросов: умыться, одеться, поесть и даже встать с постели.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r>
              <a:rPr lang="ru-RU" dirty="0" smtClean="0"/>
              <a:t>В общении </a:t>
            </a:r>
            <a:r>
              <a:rPr lang="ru-RU" dirty="0" smtClean="0"/>
              <a:t>с </a:t>
            </a:r>
            <a:r>
              <a:rPr lang="ru-RU" dirty="0" smtClean="0"/>
              <a:t>когнитивными нарушениями нельзя повышать голос, приказывать что-либо, пренебрежительно относиться к их просьбам, игнорировать их обращения, жалобы. Всякое резкое, неуважительное обращение с </a:t>
            </a:r>
            <a:r>
              <a:rPr lang="ru-RU" dirty="0" smtClean="0"/>
              <a:t>подопечными  </a:t>
            </a:r>
            <a:r>
              <a:rPr lang="ru-RU" dirty="0" smtClean="0"/>
              <a:t>способно спровоцировать возбуждение, агрессивные действия, попытки к побегу, самоубийству.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r>
              <a:rPr lang="ru-RU" dirty="0" smtClean="0"/>
              <a:t>Следует воздерживаться от обсуждения </a:t>
            </a:r>
            <a:r>
              <a:rPr lang="ru-RU" dirty="0" smtClean="0"/>
              <a:t> </a:t>
            </a:r>
            <a:r>
              <a:rPr lang="ru-RU" dirty="0" smtClean="0"/>
              <a:t>состояния и поведения других </a:t>
            </a:r>
            <a:r>
              <a:rPr lang="ru-RU" dirty="0" smtClean="0"/>
              <a:t>подопечных, </a:t>
            </a:r>
            <a:r>
              <a:rPr lang="ru-RU" dirty="0" smtClean="0"/>
              <a:t>высказывать свою точку зрения на правильность лечения, режима. Нужно регулировать </a:t>
            </a:r>
            <a:r>
              <a:rPr lang="ru-RU" dirty="0" smtClean="0"/>
              <a:t>поведение, </a:t>
            </a:r>
            <a:r>
              <a:rPr lang="ru-RU" dirty="0" smtClean="0"/>
              <a:t>если возникает такая необходимость, очень корректно. </a:t>
            </a:r>
            <a:r>
              <a:rPr lang="ru-RU" smtClean="0"/>
              <a:t>Беседа </a:t>
            </a:r>
            <a:r>
              <a:rPr lang="ru-RU" smtClean="0"/>
              <a:t> </a:t>
            </a:r>
            <a:r>
              <a:rPr lang="ru-RU" dirty="0" smtClean="0"/>
              <a:t>должна касаться только вопросов лечения, быть направленной на уменьшение у </a:t>
            </a:r>
            <a:r>
              <a:rPr lang="ru-RU" dirty="0" smtClean="0">
                <a:hlinkClick r:id="rId2"/>
              </a:rPr>
              <a:t>них беспокойства</a:t>
            </a:r>
            <a:r>
              <a:rPr lang="ru-RU" dirty="0" smtClean="0"/>
              <a:t>, тревоги.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321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Особенности заболеваний старческого возраста </vt:lpstr>
      <vt:lpstr>Слайд 2</vt:lpstr>
      <vt:lpstr>Слайд 3</vt:lpstr>
      <vt:lpstr>Слайд 4</vt:lpstr>
      <vt:lpstr>Причины старческой астении 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заболеваний старческого возраста</dc:title>
  <dc:creator>desktop</dc:creator>
  <cp:lastModifiedBy>desktop</cp:lastModifiedBy>
  <cp:revision>2</cp:revision>
  <dcterms:created xsi:type="dcterms:W3CDTF">2020-07-09T07:32:06Z</dcterms:created>
  <dcterms:modified xsi:type="dcterms:W3CDTF">2020-07-09T07:45:13Z</dcterms:modified>
</cp:coreProperties>
</file>